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1" r:id="rId2"/>
    <p:sldId id="256" r:id="rId3"/>
    <p:sldId id="257" r:id="rId4"/>
    <p:sldId id="258" r:id="rId5"/>
    <p:sldId id="260" r:id="rId6"/>
    <p:sldId id="262" r:id="rId7"/>
    <p:sldId id="259"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65" d="100"/>
          <a:sy n="65" d="100"/>
        </p:scale>
        <p:origin x="-121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386096-AC93-41EF-ABB6-882F2D1531C2}" type="datetimeFigureOut">
              <a:rPr lang="en-US" smtClean="0"/>
              <a:t>7/29/2015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5FA039-E416-418E-B5D9-414416DA9715}" type="slidenum">
              <a:rPr lang="en-US" smtClean="0"/>
              <a:t>‹#›</a:t>
            </a:fld>
            <a:endParaRPr lang="en-US"/>
          </a:p>
        </p:txBody>
      </p:sp>
    </p:spTree>
    <p:extLst>
      <p:ext uri="{BB962C8B-B14F-4D97-AF65-F5344CB8AC3E}">
        <p14:creationId xmlns:p14="http://schemas.microsoft.com/office/powerpoint/2010/main" val="119295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FA039-E416-418E-B5D9-414416DA9715}" type="slidenum">
              <a:rPr lang="en-US" smtClean="0"/>
              <a:t>2</a:t>
            </a:fld>
            <a:endParaRPr lang="en-US"/>
          </a:p>
        </p:txBody>
      </p:sp>
    </p:spTree>
    <p:extLst>
      <p:ext uri="{BB962C8B-B14F-4D97-AF65-F5344CB8AC3E}">
        <p14:creationId xmlns:p14="http://schemas.microsoft.com/office/powerpoint/2010/main" val="205626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5FA039-E416-418E-B5D9-414416DA9715}" type="slidenum">
              <a:rPr lang="en-US" smtClean="0"/>
              <a:t>3</a:t>
            </a:fld>
            <a:endParaRPr lang="en-US"/>
          </a:p>
        </p:txBody>
      </p:sp>
    </p:spTree>
    <p:extLst>
      <p:ext uri="{BB962C8B-B14F-4D97-AF65-F5344CB8AC3E}">
        <p14:creationId xmlns:p14="http://schemas.microsoft.com/office/powerpoint/2010/main" val="205626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64E41A-BD32-4AB8-BF8F-FE8FC502D629}" type="datetimeFigureOut">
              <a:rPr lang="en-US" smtClean="0"/>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414959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4E41A-BD32-4AB8-BF8F-FE8FC502D629}" type="datetimeFigureOut">
              <a:rPr lang="en-US" smtClean="0"/>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4094784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4E41A-BD32-4AB8-BF8F-FE8FC502D629}" type="datetimeFigureOut">
              <a:rPr lang="en-US" smtClean="0"/>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1895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4E41A-BD32-4AB8-BF8F-FE8FC502D629}" type="datetimeFigureOut">
              <a:rPr lang="en-US" smtClean="0"/>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3318378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64E41A-BD32-4AB8-BF8F-FE8FC502D629}" type="datetimeFigureOut">
              <a:rPr lang="en-US" smtClean="0"/>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232677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64E41A-BD32-4AB8-BF8F-FE8FC502D629}" type="datetimeFigureOut">
              <a:rPr lang="en-US" smtClean="0"/>
              <a:t>7/29/2015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384086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64E41A-BD32-4AB8-BF8F-FE8FC502D629}" type="datetimeFigureOut">
              <a:rPr lang="en-US" smtClean="0"/>
              <a:t>7/29/2015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3840847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64E41A-BD32-4AB8-BF8F-FE8FC502D629}" type="datetimeFigureOut">
              <a:rPr lang="en-US" smtClean="0"/>
              <a:t>7/29/2015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132347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64E41A-BD32-4AB8-BF8F-FE8FC502D629}" type="datetimeFigureOut">
              <a:rPr lang="en-US" smtClean="0"/>
              <a:t>7/29/2015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192125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64E41A-BD32-4AB8-BF8F-FE8FC502D629}" type="datetimeFigureOut">
              <a:rPr lang="en-US" smtClean="0"/>
              <a:t>7/29/2015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198041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64E41A-BD32-4AB8-BF8F-FE8FC502D629}" type="datetimeFigureOut">
              <a:rPr lang="en-US" smtClean="0"/>
              <a:t>7/29/2015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6031CF-EFCC-47A8-9639-15C893D846C5}" type="slidenum">
              <a:rPr lang="en-US" smtClean="0"/>
              <a:t>‹#›</a:t>
            </a:fld>
            <a:endParaRPr lang="en-US"/>
          </a:p>
        </p:txBody>
      </p:sp>
    </p:spTree>
    <p:extLst>
      <p:ext uri="{BB962C8B-B14F-4D97-AF65-F5344CB8AC3E}">
        <p14:creationId xmlns:p14="http://schemas.microsoft.com/office/powerpoint/2010/main" val="3265032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4E41A-BD32-4AB8-BF8F-FE8FC502D629}" type="datetimeFigureOut">
              <a:rPr lang="en-US" smtClean="0"/>
              <a:t>7/29/2015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031CF-EFCC-47A8-9639-15C893D846C5}" type="slidenum">
              <a:rPr lang="en-US" smtClean="0"/>
              <a:t>‹#›</a:t>
            </a:fld>
            <a:endParaRPr lang="en-US"/>
          </a:p>
        </p:txBody>
      </p:sp>
    </p:spTree>
    <p:extLst>
      <p:ext uri="{BB962C8B-B14F-4D97-AF65-F5344CB8AC3E}">
        <p14:creationId xmlns:p14="http://schemas.microsoft.com/office/powerpoint/2010/main" val="2679134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pm-sites.com/ct/"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istockphoto.com/photo/banana-and-coffee-plantation-44341764?st=716ed9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Menu</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Home – slides 1-4</a:t>
            </a:r>
          </a:p>
          <a:p>
            <a:pPr lvl="1"/>
            <a:r>
              <a:rPr lang="en-US" dirty="0" smtClean="0"/>
              <a:t>Each picture should be a live link that takes user to that page.</a:t>
            </a:r>
          </a:p>
          <a:p>
            <a:r>
              <a:rPr lang="en-US" dirty="0" smtClean="0"/>
              <a:t>Menu Features– slide 5</a:t>
            </a:r>
          </a:p>
          <a:p>
            <a:r>
              <a:rPr lang="en-US" dirty="0" smtClean="0"/>
              <a:t>Coffee collection</a:t>
            </a:r>
          </a:p>
          <a:p>
            <a:r>
              <a:rPr lang="en-US" dirty="0" smtClean="0"/>
              <a:t>Our story</a:t>
            </a:r>
          </a:p>
          <a:p>
            <a:r>
              <a:rPr lang="en-US" dirty="0" smtClean="0"/>
              <a:t>Locations</a:t>
            </a:r>
          </a:p>
          <a:p>
            <a:pPr lvl="1"/>
            <a:r>
              <a:rPr lang="en-US" dirty="0">
                <a:hlinkClick r:id="rId2"/>
              </a:rPr>
              <a:t>http://spm-sites.com/ct</a:t>
            </a:r>
            <a:r>
              <a:rPr lang="en-US" dirty="0" smtClean="0">
                <a:hlinkClick r:id="rId2"/>
              </a:rPr>
              <a:t>/</a:t>
            </a:r>
            <a:r>
              <a:rPr lang="en-US" dirty="0" smtClean="0"/>
              <a:t> </a:t>
            </a:r>
          </a:p>
          <a:p>
            <a:r>
              <a:rPr lang="en-US" dirty="0" smtClean="0"/>
              <a:t>Social media</a:t>
            </a:r>
          </a:p>
          <a:p>
            <a:endParaRPr lang="en-US" dirty="0" smtClean="0"/>
          </a:p>
          <a:p>
            <a:endParaRPr lang="en-US" dirty="0" smtClean="0"/>
          </a:p>
          <a:p>
            <a:endParaRPr lang="en-US" dirty="0"/>
          </a:p>
        </p:txBody>
      </p:sp>
    </p:spTree>
    <p:extLst>
      <p:ext uri="{BB962C8B-B14F-4D97-AF65-F5344CB8AC3E}">
        <p14:creationId xmlns:p14="http://schemas.microsoft.com/office/powerpoint/2010/main" val="2585596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Footer</a:t>
            </a:r>
            <a:endParaRPr lang="en-US" dirty="0"/>
          </a:p>
        </p:txBody>
      </p:sp>
      <p:sp>
        <p:nvSpPr>
          <p:cNvPr id="3" name="Content Placeholder 2"/>
          <p:cNvSpPr>
            <a:spLocks noGrp="1"/>
          </p:cNvSpPr>
          <p:nvPr>
            <p:ph idx="1"/>
          </p:nvPr>
        </p:nvSpPr>
        <p:spPr/>
        <p:txBody>
          <a:bodyPr/>
          <a:lstStyle/>
          <a:p>
            <a:r>
              <a:rPr lang="en-US" dirty="0" smtClean="0"/>
              <a:t>Site map</a:t>
            </a:r>
          </a:p>
          <a:p>
            <a:r>
              <a:rPr lang="en-US" dirty="0" smtClean="0"/>
              <a:t>Location page links</a:t>
            </a:r>
          </a:p>
          <a:p>
            <a:r>
              <a:rPr lang="en-US" dirty="0" smtClean="0"/>
              <a:t>Return policy</a:t>
            </a:r>
          </a:p>
          <a:p>
            <a:r>
              <a:rPr lang="en-US" dirty="0" smtClean="0"/>
              <a:t>Privacy </a:t>
            </a:r>
            <a:r>
              <a:rPr lang="en-US" dirty="0" err="1" smtClean="0"/>
              <a:t>Polcy</a:t>
            </a:r>
            <a:r>
              <a:rPr lang="en-US" dirty="0" smtClean="0"/>
              <a:t> – from google</a:t>
            </a:r>
          </a:p>
          <a:p>
            <a:r>
              <a:rPr lang="en-US" dirty="0" smtClean="0"/>
              <a:t>Allergen Statement</a:t>
            </a:r>
          </a:p>
        </p:txBody>
      </p:sp>
    </p:spTree>
    <p:extLst>
      <p:ext uri="{BB962C8B-B14F-4D97-AF65-F5344CB8AC3E}">
        <p14:creationId xmlns:p14="http://schemas.microsoft.com/office/powerpoint/2010/main" val="2871330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1" y="1420761"/>
            <a:ext cx="9156291" cy="355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1890969" y="0"/>
            <a:ext cx="7253031"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The Coffee Tree"/>
          <p:cNvPicPr>
            <a:picLocks noChangeAspect="1" noChangeArrowheads="1"/>
          </p:cNvPicPr>
          <p:nvPr/>
        </p:nvPicPr>
        <p:blipFill>
          <a:blip r:embed="rId5">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0375" y="20138"/>
            <a:ext cx="1430594" cy="24182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463915" y="0"/>
            <a:ext cx="68008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6" descr="Image result for blue email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icons.iconarchive.com/icons/cornmanthe3rd/metronome/512/Communication-email-blue-icon.png"/>
          <p:cNvPicPr>
            <a:picLocks noChangeAspect="1" noChangeArrowheads="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7020232" y="56535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cons.iconarchive.com/icons/double-j-design/origami-colored-pencil/256/blue-home-icon.png"/>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62400" y="469017"/>
            <a:ext cx="1066800"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57988" y="1112984"/>
            <a:ext cx="875624" cy="307777"/>
          </a:xfrm>
          <a:prstGeom prst="rect">
            <a:avLst/>
          </a:prstGeom>
          <a:noFill/>
        </p:spPr>
        <p:txBody>
          <a:bodyPr wrap="none" rtlCol="0">
            <a:spAutoFit/>
          </a:bodyPr>
          <a:lstStyle/>
          <a:p>
            <a:r>
              <a:rPr lang="en-US" sz="1400" dirty="0" smtClean="0">
                <a:solidFill>
                  <a:schemeClr val="accent3">
                    <a:lumMod val="75000"/>
                  </a:schemeClr>
                </a:solidFill>
              </a:rPr>
              <a:t>Locations</a:t>
            </a:r>
            <a:endParaRPr lang="en-US" sz="1400" dirty="0">
              <a:solidFill>
                <a:schemeClr val="accent3">
                  <a:lumMod val="75000"/>
                </a:schemeClr>
              </a:solidFill>
            </a:endParaRPr>
          </a:p>
        </p:txBody>
      </p:sp>
      <p:pic>
        <p:nvPicPr>
          <p:cNvPr id="1037" name="Picture 13" descr="X:\Coffee Tree\Collateral\Photos\#original\IMG_2004.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53600" y="2143950"/>
            <a:ext cx="1981820" cy="297273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1011" y="800147"/>
            <a:ext cx="5143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985"/>
            <a:ext cx="514350" cy="1602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Pentagon 22"/>
          <p:cNvSpPr/>
          <p:nvPr/>
        </p:nvSpPr>
        <p:spPr>
          <a:xfrm>
            <a:off x="-85315" y="3092562"/>
            <a:ext cx="3279058"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cap="all" dirty="0">
                <a:solidFill>
                  <a:srgbClr val="333333"/>
                </a:solidFill>
                <a:latin typeface="BentleyLight"/>
              </a:rPr>
              <a:t>C</a:t>
            </a:r>
            <a:r>
              <a:rPr lang="en-US" sz="1400" cap="all" dirty="0">
                <a:solidFill>
                  <a:srgbClr val="333333"/>
                </a:solidFill>
                <a:latin typeface="BentleyLight"/>
              </a:rPr>
              <a:t>offee</a:t>
            </a:r>
            <a:r>
              <a:rPr lang="en-US" cap="all" dirty="0">
                <a:solidFill>
                  <a:srgbClr val="333333"/>
                </a:solidFill>
                <a:latin typeface="BentleyLight"/>
              </a:rPr>
              <a:t> F</a:t>
            </a:r>
            <a:r>
              <a:rPr lang="en-US" sz="1400" cap="all" dirty="0">
                <a:solidFill>
                  <a:srgbClr val="333333"/>
                </a:solidFill>
                <a:latin typeface="BentleyLight"/>
              </a:rPr>
              <a:t>resh</a:t>
            </a:r>
            <a:r>
              <a:rPr lang="en-US" cap="all" dirty="0">
                <a:solidFill>
                  <a:srgbClr val="333333"/>
                </a:solidFill>
                <a:latin typeface="BentleyLight"/>
              </a:rPr>
              <a:t> O</a:t>
            </a:r>
            <a:r>
              <a:rPr lang="en-US" sz="1400" cap="all" dirty="0">
                <a:solidFill>
                  <a:srgbClr val="333333"/>
                </a:solidFill>
                <a:latin typeface="BentleyLight"/>
              </a:rPr>
              <a:t>ff</a:t>
            </a:r>
            <a:r>
              <a:rPr lang="en-US" cap="all" dirty="0">
                <a:solidFill>
                  <a:srgbClr val="333333"/>
                </a:solidFill>
                <a:latin typeface="BentleyLight"/>
              </a:rPr>
              <a:t> T</a:t>
            </a:r>
            <a:r>
              <a:rPr lang="en-US" sz="1400" cap="all" dirty="0">
                <a:solidFill>
                  <a:srgbClr val="333333"/>
                </a:solidFill>
                <a:latin typeface="BentleyLight"/>
              </a:rPr>
              <a:t>he</a:t>
            </a:r>
            <a:r>
              <a:rPr lang="en-US" cap="all" dirty="0">
                <a:solidFill>
                  <a:srgbClr val="333333"/>
                </a:solidFill>
                <a:latin typeface="BentleyLight"/>
              </a:rPr>
              <a:t> t</a:t>
            </a:r>
            <a:r>
              <a:rPr lang="en-US" sz="1400" cap="all" dirty="0">
                <a:solidFill>
                  <a:srgbClr val="333333"/>
                </a:solidFill>
                <a:latin typeface="BentleyLight"/>
              </a:rPr>
              <a:t>ree</a:t>
            </a:r>
            <a:endParaRPr lang="en-US" sz="1400" dirty="0">
              <a:solidFill>
                <a:prstClr val="black"/>
              </a:solidFill>
            </a:endParaRPr>
          </a:p>
        </p:txBody>
      </p:sp>
    </p:spTree>
    <p:extLst>
      <p:ext uri="{BB962C8B-B14F-4D97-AF65-F5344CB8AC3E}">
        <p14:creationId xmlns:p14="http://schemas.microsoft.com/office/powerpoint/2010/main" val="4262152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 y="-611655"/>
            <a:ext cx="9156291" cy="355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X:\Coffee Tree\Collateral\Photos\#renamed\coffee-tree-1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06" y="2582011"/>
            <a:ext cx="302895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X:\Coffee Tree\Collateral\Photos\#original\01165d24b64e7edf78d10670f705b36962b9f4f79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6" y="4634602"/>
            <a:ext cx="4662672" cy="230062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ttp://www.nutribuff.com/wp-content/uploads/2012/05/FatherS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031" y="4634602"/>
            <a:ext cx="4462970" cy="22551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Coffee Tree\Collateral\Photos\#original\01e31c60be247992a1c5a5c73a1cd25e4fb4a0dc9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36568" y="2514970"/>
            <a:ext cx="6207433" cy="2098878"/>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a:xfrm>
            <a:off x="-17206" y="7937"/>
            <a:ext cx="3279058"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cap="all" dirty="0">
                <a:solidFill>
                  <a:srgbClr val="333333"/>
                </a:solidFill>
                <a:latin typeface="BentleyLight"/>
              </a:rPr>
              <a:t>C</a:t>
            </a:r>
            <a:r>
              <a:rPr lang="en-US" sz="1400" cap="all" dirty="0">
                <a:solidFill>
                  <a:srgbClr val="333333"/>
                </a:solidFill>
                <a:latin typeface="BentleyLight"/>
              </a:rPr>
              <a:t>offee</a:t>
            </a:r>
            <a:r>
              <a:rPr lang="en-US" cap="all" dirty="0">
                <a:solidFill>
                  <a:srgbClr val="333333"/>
                </a:solidFill>
                <a:latin typeface="BentleyLight"/>
              </a:rPr>
              <a:t> F</a:t>
            </a:r>
            <a:r>
              <a:rPr lang="en-US" sz="1400" cap="all" dirty="0">
                <a:solidFill>
                  <a:srgbClr val="333333"/>
                </a:solidFill>
                <a:latin typeface="BentleyLight"/>
              </a:rPr>
              <a:t>resh</a:t>
            </a:r>
            <a:r>
              <a:rPr lang="en-US" cap="all" dirty="0">
                <a:solidFill>
                  <a:srgbClr val="333333"/>
                </a:solidFill>
                <a:latin typeface="BentleyLight"/>
              </a:rPr>
              <a:t> </a:t>
            </a:r>
            <a:r>
              <a:rPr lang="en-US" cap="all" dirty="0" smtClean="0">
                <a:solidFill>
                  <a:srgbClr val="333333"/>
                </a:solidFill>
                <a:latin typeface="BentleyLight"/>
              </a:rPr>
              <a:t>F</a:t>
            </a:r>
            <a:r>
              <a:rPr lang="en-US" sz="1400" cap="all" dirty="0" smtClean="0">
                <a:solidFill>
                  <a:srgbClr val="333333"/>
                </a:solidFill>
                <a:latin typeface="BentleyLight"/>
              </a:rPr>
              <a:t>rom</a:t>
            </a:r>
            <a:r>
              <a:rPr lang="en-US" cap="all" dirty="0" smtClean="0">
                <a:solidFill>
                  <a:srgbClr val="333333"/>
                </a:solidFill>
                <a:latin typeface="BentleyLight"/>
              </a:rPr>
              <a:t> T</a:t>
            </a:r>
            <a:r>
              <a:rPr lang="en-US" sz="1400" cap="all" dirty="0" smtClean="0">
                <a:solidFill>
                  <a:srgbClr val="333333"/>
                </a:solidFill>
                <a:latin typeface="BentleyLight"/>
              </a:rPr>
              <a:t>he</a:t>
            </a:r>
            <a:r>
              <a:rPr lang="en-US" cap="all" dirty="0" smtClean="0">
                <a:solidFill>
                  <a:srgbClr val="333333"/>
                </a:solidFill>
                <a:latin typeface="BentleyLight"/>
              </a:rPr>
              <a:t> </a:t>
            </a:r>
            <a:r>
              <a:rPr lang="en-US" cap="all" dirty="0">
                <a:solidFill>
                  <a:srgbClr val="333333"/>
                </a:solidFill>
                <a:latin typeface="BentleyLight"/>
              </a:rPr>
              <a:t>t</a:t>
            </a:r>
            <a:r>
              <a:rPr lang="en-US" sz="1400" cap="all" dirty="0">
                <a:solidFill>
                  <a:srgbClr val="333333"/>
                </a:solidFill>
                <a:latin typeface="BentleyLight"/>
              </a:rPr>
              <a:t>ree</a:t>
            </a:r>
            <a:endParaRPr lang="en-US" sz="1400" dirty="0">
              <a:solidFill>
                <a:prstClr val="black"/>
              </a:solidFill>
            </a:endParaRPr>
          </a:p>
        </p:txBody>
      </p:sp>
      <p:sp>
        <p:nvSpPr>
          <p:cNvPr id="5" name="AutoShape 6" descr="Image result for blue email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7" name="Picture 13" descr="X:\Coffee Tree\Collateral\Photos\#original\IMG_200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3600" y="2143950"/>
            <a:ext cx="1981820" cy="2972730"/>
          </a:xfrm>
          <a:prstGeom prst="rect">
            <a:avLst/>
          </a:prstGeom>
          <a:noFill/>
          <a:extLst>
            <a:ext uri="{909E8E84-426E-40DD-AFC4-6F175D3DCCD1}">
              <a14:hiddenFill xmlns:a14="http://schemas.microsoft.com/office/drawing/2010/main">
                <a:solidFill>
                  <a:srgbClr val="FFFFFF"/>
                </a:solidFill>
              </a14:hiddenFill>
            </a:ext>
          </a:extLst>
        </p:spPr>
      </p:pic>
      <p:sp>
        <p:nvSpPr>
          <p:cNvPr id="16" name="Pentagon 15"/>
          <p:cNvSpPr/>
          <p:nvPr/>
        </p:nvSpPr>
        <p:spPr>
          <a:xfrm>
            <a:off x="-27040" y="4067911"/>
            <a:ext cx="1592825"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sz="1600" cap="all" dirty="0" smtClean="0">
                <a:solidFill>
                  <a:srgbClr val="333333"/>
                </a:solidFill>
                <a:latin typeface="BentleyLight"/>
              </a:rPr>
              <a:t>S</a:t>
            </a:r>
            <a:r>
              <a:rPr lang="en-US" sz="1200" cap="all" dirty="0" smtClean="0">
                <a:solidFill>
                  <a:srgbClr val="333333"/>
                </a:solidFill>
                <a:latin typeface="BentleyLight"/>
              </a:rPr>
              <a:t>ee</a:t>
            </a:r>
            <a:r>
              <a:rPr lang="en-US" sz="1600" cap="all" dirty="0" smtClean="0">
                <a:solidFill>
                  <a:srgbClr val="333333"/>
                </a:solidFill>
                <a:latin typeface="BentleyLight"/>
              </a:rPr>
              <a:t> O</a:t>
            </a:r>
            <a:r>
              <a:rPr lang="en-US" sz="1200" cap="all" dirty="0" smtClean="0">
                <a:solidFill>
                  <a:srgbClr val="333333"/>
                </a:solidFill>
                <a:latin typeface="BentleyLight"/>
              </a:rPr>
              <a:t>ur</a:t>
            </a:r>
            <a:r>
              <a:rPr lang="en-US" sz="1600" cap="all" dirty="0" smtClean="0">
                <a:solidFill>
                  <a:srgbClr val="333333"/>
                </a:solidFill>
                <a:latin typeface="BentleyLight"/>
              </a:rPr>
              <a:t>  C</a:t>
            </a:r>
            <a:r>
              <a:rPr lang="en-US" sz="1200" cap="all" dirty="0" smtClean="0">
                <a:solidFill>
                  <a:srgbClr val="333333"/>
                </a:solidFill>
                <a:latin typeface="BentleyLight"/>
              </a:rPr>
              <a:t>ollection</a:t>
            </a:r>
            <a:endParaRPr lang="en-US" sz="1050" dirty="0">
              <a:solidFill>
                <a:prstClr val="black"/>
              </a:solidFill>
            </a:endParaRPr>
          </a:p>
        </p:txBody>
      </p:sp>
      <p:sp>
        <p:nvSpPr>
          <p:cNvPr id="17" name="Pentagon 16"/>
          <p:cNvSpPr/>
          <p:nvPr/>
        </p:nvSpPr>
        <p:spPr>
          <a:xfrm flipH="1">
            <a:off x="7347156" y="2514970"/>
            <a:ext cx="1801761"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cap="all" dirty="0" smtClean="0">
                <a:solidFill>
                  <a:srgbClr val="333333"/>
                </a:solidFill>
                <a:latin typeface="BentleyLight"/>
              </a:rPr>
              <a:t>I</a:t>
            </a:r>
            <a:r>
              <a:rPr lang="en-US" sz="1400" cap="all" dirty="0" smtClean="0">
                <a:solidFill>
                  <a:srgbClr val="333333"/>
                </a:solidFill>
                <a:latin typeface="BentleyLight"/>
              </a:rPr>
              <a:t>n</a:t>
            </a:r>
            <a:r>
              <a:rPr lang="en-US" cap="all" dirty="0" smtClean="0">
                <a:solidFill>
                  <a:srgbClr val="333333"/>
                </a:solidFill>
                <a:latin typeface="BentleyLight"/>
              </a:rPr>
              <a:t> O</a:t>
            </a:r>
            <a:r>
              <a:rPr lang="en-US" sz="1400" cap="all" dirty="0" smtClean="0">
                <a:solidFill>
                  <a:srgbClr val="333333"/>
                </a:solidFill>
                <a:latin typeface="BentleyLight"/>
              </a:rPr>
              <a:t>ur</a:t>
            </a:r>
            <a:r>
              <a:rPr lang="en-US" cap="all" dirty="0" smtClean="0">
                <a:solidFill>
                  <a:srgbClr val="333333"/>
                </a:solidFill>
                <a:latin typeface="BentleyLight"/>
              </a:rPr>
              <a:t> L</a:t>
            </a:r>
            <a:r>
              <a:rPr lang="en-US" sz="1400" cap="all" dirty="0" smtClean="0">
                <a:solidFill>
                  <a:srgbClr val="333333"/>
                </a:solidFill>
                <a:latin typeface="BentleyLight"/>
              </a:rPr>
              <a:t>ocations</a:t>
            </a:r>
            <a:endParaRPr lang="en-US" sz="1100" dirty="0">
              <a:solidFill>
                <a:prstClr val="black"/>
              </a:solidFill>
            </a:endParaRPr>
          </a:p>
        </p:txBody>
      </p:sp>
      <p:sp>
        <p:nvSpPr>
          <p:cNvPr id="18" name="Pentagon 17"/>
          <p:cNvSpPr/>
          <p:nvPr/>
        </p:nvSpPr>
        <p:spPr>
          <a:xfrm flipH="1">
            <a:off x="7472517" y="6356307"/>
            <a:ext cx="1671484"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US" cap="all" dirty="0" smtClean="0">
                <a:solidFill>
                  <a:srgbClr val="333333"/>
                </a:solidFill>
                <a:latin typeface="BentleyLight"/>
              </a:rPr>
              <a:t>T</a:t>
            </a:r>
            <a:r>
              <a:rPr lang="en-US" sz="1400" cap="all" dirty="0" smtClean="0">
                <a:solidFill>
                  <a:srgbClr val="333333"/>
                </a:solidFill>
                <a:latin typeface="BentleyLight"/>
              </a:rPr>
              <a:t>hrough</a:t>
            </a:r>
          </a:p>
          <a:p>
            <a:pPr lvl="0" algn="ctr"/>
            <a:r>
              <a:rPr lang="en-US" cap="all" dirty="0" smtClean="0">
                <a:solidFill>
                  <a:srgbClr val="333333"/>
                </a:solidFill>
                <a:latin typeface="BentleyLight"/>
              </a:rPr>
              <a:t>O</a:t>
            </a:r>
            <a:r>
              <a:rPr lang="en-US" sz="1400" cap="all" dirty="0" smtClean="0">
                <a:solidFill>
                  <a:srgbClr val="333333"/>
                </a:solidFill>
                <a:latin typeface="BentleyLight"/>
              </a:rPr>
              <a:t>ur</a:t>
            </a:r>
            <a:r>
              <a:rPr lang="en-US" cap="all" dirty="0" smtClean="0">
                <a:solidFill>
                  <a:srgbClr val="333333"/>
                </a:solidFill>
                <a:latin typeface="BentleyLight"/>
              </a:rPr>
              <a:t> </a:t>
            </a:r>
            <a:r>
              <a:rPr lang="en-US" cap="all" dirty="0" smtClean="0">
                <a:solidFill>
                  <a:srgbClr val="333333"/>
                </a:solidFill>
                <a:latin typeface="BentleyLight"/>
              </a:rPr>
              <a:t>S</a:t>
            </a:r>
            <a:r>
              <a:rPr lang="en-US" sz="1400" cap="all" dirty="0" smtClean="0">
                <a:solidFill>
                  <a:srgbClr val="333333"/>
                </a:solidFill>
                <a:latin typeface="BentleyLight"/>
              </a:rPr>
              <a:t>tory</a:t>
            </a:r>
            <a:endParaRPr lang="en-US" sz="1100" dirty="0">
              <a:solidFill>
                <a:prstClr val="black"/>
              </a:solidFill>
            </a:endParaRPr>
          </a:p>
        </p:txBody>
      </p:sp>
      <p:sp>
        <p:nvSpPr>
          <p:cNvPr id="19" name="Pentagon 18"/>
          <p:cNvSpPr/>
          <p:nvPr/>
        </p:nvSpPr>
        <p:spPr>
          <a:xfrm>
            <a:off x="0" y="5322328"/>
            <a:ext cx="2063548"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cap="all" dirty="0" smtClean="0">
                <a:solidFill>
                  <a:srgbClr val="333333"/>
                </a:solidFill>
                <a:latin typeface="BentleyLight"/>
              </a:rPr>
              <a:t>S</a:t>
            </a:r>
            <a:r>
              <a:rPr lang="en-US" sz="1400" cap="all" dirty="0" smtClean="0">
                <a:solidFill>
                  <a:srgbClr val="333333"/>
                </a:solidFill>
                <a:latin typeface="BentleyLight"/>
              </a:rPr>
              <a:t>hared</a:t>
            </a:r>
            <a:r>
              <a:rPr lang="en-US" cap="all" dirty="0" smtClean="0">
                <a:solidFill>
                  <a:srgbClr val="333333"/>
                </a:solidFill>
                <a:latin typeface="BentleyLight"/>
              </a:rPr>
              <a:t> o</a:t>
            </a:r>
            <a:r>
              <a:rPr lang="en-US" sz="1400" cap="all" dirty="0" smtClean="0">
                <a:solidFill>
                  <a:srgbClr val="333333"/>
                </a:solidFill>
                <a:latin typeface="BentleyLight"/>
              </a:rPr>
              <a:t>n</a:t>
            </a:r>
            <a:r>
              <a:rPr lang="en-US" cap="all" dirty="0" smtClean="0">
                <a:solidFill>
                  <a:srgbClr val="333333"/>
                </a:solidFill>
                <a:latin typeface="BentleyLight"/>
              </a:rPr>
              <a:t> S</a:t>
            </a:r>
            <a:r>
              <a:rPr lang="en-US" sz="1400" cap="all" dirty="0" smtClean="0">
                <a:solidFill>
                  <a:srgbClr val="333333"/>
                </a:solidFill>
                <a:latin typeface="BentleyLight"/>
              </a:rPr>
              <a:t>ocial</a:t>
            </a:r>
            <a:r>
              <a:rPr lang="en-US" cap="all" dirty="0" smtClean="0">
                <a:solidFill>
                  <a:srgbClr val="333333"/>
                </a:solidFill>
                <a:latin typeface="BentleyLight"/>
              </a:rPr>
              <a:t> </a:t>
            </a:r>
            <a:r>
              <a:rPr lang="en-US" cap="all" dirty="0" smtClean="0">
                <a:solidFill>
                  <a:srgbClr val="333333"/>
                </a:solidFill>
                <a:latin typeface="BentleyLight"/>
              </a:rPr>
              <a:t>M</a:t>
            </a:r>
            <a:r>
              <a:rPr lang="en-US" sz="1400" cap="all" dirty="0" smtClean="0">
                <a:solidFill>
                  <a:srgbClr val="333333"/>
                </a:solidFill>
                <a:latin typeface="BentleyLight"/>
              </a:rPr>
              <a:t>edia</a:t>
            </a:r>
            <a:endParaRPr lang="en-US" sz="1100" dirty="0">
              <a:solidFill>
                <a:prstClr val="black"/>
              </a:solidFill>
            </a:endParaRPr>
          </a:p>
        </p:txBody>
      </p:sp>
      <p:pic>
        <p:nvPicPr>
          <p:cNvPr id="1041" name="Picture 17" descr="https://upload.wikimedia.org/wikipedia/commons/thumb/1/1b/Facebook_icon.svg/2000px-Facebook_icon.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8520" y="4724400"/>
            <a:ext cx="902511" cy="6858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www.istockphoto.com/image-zoom/44341764/3/380/210/zoom-44341764-3.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1310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X:\Coffee Tree\Collateral\Photos\#renamed\coffee-tree-1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9449" y="2068461"/>
            <a:ext cx="4784383" cy="3284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X:\Coffee Tree\Collateral\Photos\#renamed\coffee-tree-1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7183" y="2095500"/>
            <a:ext cx="2182267"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X:\Coffee Tree\Collateral\Photos\#renamed\coffee-tree-05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6" y="2076655"/>
            <a:ext cx="2182267"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a:xfrm>
            <a:off x="-27041" y="1828800"/>
            <a:ext cx="4141841"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sz="1600" cap="all" dirty="0" smtClean="0">
                <a:solidFill>
                  <a:srgbClr val="333333"/>
                </a:solidFill>
                <a:latin typeface="BentleyLight"/>
              </a:rPr>
              <a:t>W</a:t>
            </a:r>
            <a:r>
              <a:rPr lang="en-US" sz="1200" cap="all" dirty="0" smtClean="0">
                <a:solidFill>
                  <a:srgbClr val="333333"/>
                </a:solidFill>
                <a:latin typeface="BentleyLight"/>
              </a:rPr>
              <a:t>hile</a:t>
            </a:r>
            <a:r>
              <a:rPr lang="en-US" sz="1600" cap="all" dirty="0" smtClean="0">
                <a:solidFill>
                  <a:srgbClr val="333333"/>
                </a:solidFill>
                <a:latin typeface="BentleyLight"/>
              </a:rPr>
              <a:t> Y</a:t>
            </a:r>
            <a:r>
              <a:rPr lang="en-US" sz="1200" cap="all" dirty="0" smtClean="0">
                <a:solidFill>
                  <a:srgbClr val="333333"/>
                </a:solidFill>
                <a:latin typeface="BentleyLight"/>
              </a:rPr>
              <a:t>ou</a:t>
            </a:r>
            <a:r>
              <a:rPr lang="en-US" sz="1600" cap="all" dirty="0" smtClean="0">
                <a:solidFill>
                  <a:srgbClr val="333333"/>
                </a:solidFill>
                <a:latin typeface="BentleyLight"/>
              </a:rPr>
              <a:t> E</a:t>
            </a:r>
            <a:r>
              <a:rPr lang="en-US" sz="1200" cap="all" dirty="0" smtClean="0">
                <a:solidFill>
                  <a:srgbClr val="333333"/>
                </a:solidFill>
                <a:latin typeface="BentleyLight"/>
              </a:rPr>
              <a:t>njoy</a:t>
            </a:r>
            <a:r>
              <a:rPr lang="en-US" sz="1600" cap="all" dirty="0" smtClean="0">
                <a:solidFill>
                  <a:srgbClr val="333333"/>
                </a:solidFill>
                <a:latin typeface="BentleyLight"/>
              </a:rPr>
              <a:t> </a:t>
            </a:r>
            <a:r>
              <a:rPr lang="en-US" sz="1600" cap="all" dirty="0" smtClean="0">
                <a:solidFill>
                  <a:srgbClr val="333333"/>
                </a:solidFill>
                <a:latin typeface="BentleyLight"/>
              </a:rPr>
              <a:t>E</a:t>
            </a:r>
            <a:r>
              <a:rPr lang="en-US" sz="1200" cap="all" dirty="0" smtClean="0">
                <a:solidFill>
                  <a:srgbClr val="333333"/>
                </a:solidFill>
                <a:latin typeface="BentleyLight"/>
              </a:rPr>
              <a:t>ats</a:t>
            </a:r>
            <a:r>
              <a:rPr lang="en-US" sz="1600" cap="all" dirty="0" smtClean="0">
                <a:solidFill>
                  <a:srgbClr val="333333"/>
                </a:solidFill>
                <a:latin typeface="BentleyLight"/>
              </a:rPr>
              <a:t> &amp; T</a:t>
            </a:r>
            <a:r>
              <a:rPr lang="en-US" sz="1200" cap="all" dirty="0" smtClean="0">
                <a:solidFill>
                  <a:srgbClr val="333333"/>
                </a:solidFill>
                <a:latin typeface="BentleyLight"/>
              </a:rPr>
              <a:t>reats</a:t>
            </a:r>
            <a:endParaRPr lang="en-US" sz="700" dirty="0">
              <a:solidFill>
                <a:prstClr val="black"/>
              </a:solidFill>
            </a:endParaRPr>
          </a:p>
        </p:txBody>
      </p:sp>
      <p:sp>
        <p:nvSpPr>
          <p:cNvPr id="7" name="Pentagon 6"/>
          <p:cNvSpPr/>
          <p:nvPr/>
        </p:nvSpPr>
        <p:spPr>
          <a:xfrm flipH="1">
            <a:off x="6002596" y="1993490"/>
            <a:ext cx="3173359"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sz="1600" cap="all" dirty="0" smtClean="0">
                <a:solidFill>
                  <a:srgbClr val="333333"/>
                </a:solidFill>
                <a:latin typeface="BentleyLight"/>
              </a:rPr>
              <a:t>I</a:t>
            </a:r>
            <a:r>
              <a:rPr lang="en-US" sz="1200" cap="all" dirty="0" smtClean="0">
                <a:solidFill>
                  <a:srgbClr val="333333"/>
                </a:solidFill>
                <a:latin typeface="BentleyLight"/>
              </a:rPr>
              <a:t>n</a:t>
            </a:r>
            <a:r>
              <a:rPr lang="en-US" sz="1600" cap="all" dirty="0" smtClean="0">
                <a:solidFill>
                  <a:srgbClr val="333333"/>
                </a:solidFill>
                <a:latin typeface="BentleyLight"/>
              </a:rPr>
              <a:t> A C</a:t>
            </a:r>
            <a:r>
              <a:rPr lang="en-US" sz="1200" cap="all" dirty="0" smtClean="0">
                <a:solidFill>
                  <a:srgbClr val="333333"/>
                </a:solidFill>
                <a:latin typeface="BentleyLight"/>
              </a:rPr>
              <a:t>omfy</a:t>
            </a:r>
            <a:r>
              <a:rPr lang="en-US" sz="1600" cap="all" dirty="0" smtClean="0">
                <a:solidFill>
                  <a:srgbClr val="333333"/>
                </a:solidFill>
                <a:latin typeface="BentleyLight"/>
              </a:rPr>
              <a:t> E</a:t>
            </a:r>
            <a:r>
              <a:rPr lang="en-US" sz="1200" cap="all" dirty="0" smtClean="0">
                <a:solidFill>
                  <a:srgbClr val="333333"/>
                </a:solidFill>
                <a:latin typeface="BentleyLight"/>
              </a:rPr>
              <a:t>nvironment</a:t>
            </a:r>
            <a:endParaRPr lang="en-US" sz="500" dirty="0">
              <a:solidFill>
                <a:prstClr val="black"/>
              </a:solidFill>
            </a:endParaRPr>
          </a:p>
        </p:txBody>
      </p:sp>
    </p:spTree>
    <p:extLst>
      <p:ext uri="{BB962C8B-B14F-4D97-AF65-F5344CB8AC3E}">
        <p14:creationId xmlns:p14="http://schemas.microsoft.com/office/powerpoint/2010/main" val="4283847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1143000"/>
          </a:xfrm>
        </p:spPr>
        <p:txBody>
          <a:bodyPr>
            <a:normAutofit fontScale="90000"/>
          </a:bodyPr>
          <a:lstStyle/>
          <a:p>
            <a:r>
              <a:rPr lang="en-US" dirty="0" smtClean="0"/>
              <a:t>Menu Items that should be listed.  It needs to look like a board on the wall. You can see images in the footage.</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95343202"/>
              </p:ext>
            </p:extLst>
          </p:nvPr>
        </p:nvGraphicFramePr>
        <p:xfrm>
          <a:off x="381000" y="2514600"/>
          <a:ext cx="4064000" cy="2438400"/>
        </p:xfrm>
        <a:graphic>
          <a:graphicData uri="http://schemas.openxmlformats.org/presentationml/2006/ole">
            <mc:AlternateContent xmlns:mc="http://schemas.openxmlformats.org/markup-compatibility/2006">
              <mc:Choice xmlns:v="urn:schemas-microsoft-com:vml" Requires="v">
                <p:oleObj spid="_x0000_s3080" name="Acrobat Document" r:id="rId3" imgW="27431931" imgH="16459200" progId="AcroExch.Document.7">
                  <p:embed/>
                </p:oleObj>
              </mc:Choice>
              <mc:Fallback>
                <p:oleObj name="Acrobat Document" r:id="rId3" imgW="27431931" imgH="16459200" progId="AcroExch.Document.7">
                  <p:embed/>
                  <p:pic>
                    <p:nvPicPr>
                      <p:cNvPr id="0" name=""/>
                      <p:cNvPicPr/>
                      <p:nvPr/>
                    </p:nvPicPr>
                    <p:blipFill>
                      <a:blip r:embed="rId4"/>
                      <a:stretch>
                        <a:fillRect/>
                      </a:stretch>
                    </p:blipFill>
                    <p:spPr>
                      <a:xfrm>
                        <a:off x="381000" y="2514600"/>
                        <a:ext cx="4064000" cy="2438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56023134"/>
              </p:ext>
            </p:extLst>
          </p:nvPr>
        </p:nvGraphicFramePr>
        <p:xfrm>
          <a:off x="5410200" y="2362200"/>
          <a:ext cx="3386138" cy="4064000"/>
        </p:xfrm>
        <a:graphic>
          <a:graphicData uri="http://schemas.openxmlformats.org/presentationml/2006/ole">
            <mc:AlternateContent xmlns:mc="http://schemas.openxmlformats.org/markup-compatibility/2006">
              <mc:Choice xmlns:v="urn:schemas-microsoft-com:vml" Requires="v">
                <p:oleObj spid="_x0000_s3081" name="Acrobat Document" r:id="rId5" imgW="13715966" imgH="16459200" progId="AcroExch.Document.7">
                  <p:embed/>
                </p:oleObj>
              </mc:Choice>
              <mc:Fallback>
                <p:oleObj name="Acrobat Document" r:id="rId5" imgW="13715966" imgH="16459200" progId="AcroExch.Document.7">
                  <p:embed/>
                  <p:pic>
                    <p:nvPicPr>
                      <p:cNvPr id="0" name=""/>
                      <p:cNvPicPr/>
                      <p:nvPr/>
                    </p:nvPicPr>
                    <p:blipFill>
                      <a:blip r:embed="rId6"/>
                      <a:stretch>
                        <a:fillRect/>
                      </a:stretch>
                    </p:blipFill>
                    <p:spPr>
                      <a:xfrm>
                        <a:off x="5410200" y="2362200"/>
                        <a:ext cx="3386138" cy="4064000"/>
                      </a:xfrm>
                      <a:prstGeom prst="rect">
                        <a:avLst/>
                      </a:prstGeom>
                    </p:spPr>
                  </p:pic>
                </p:oleObj>
              </mc:Fallback>
            </mc:AlternateContent>
          </a:graphicData>
        </a:graphic>
      </p:graphicFrame>
    </p:spTree>
    <p:extLst>
      <p:ext uri="{BB962C8B-B14F-4D97-AF65-F5344CB8AC3E}">
        <p14:creationId xmlns:p14="http://schemas.microsoft.com/office/powerpoint/2010/main" val="3745776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endParaRPr lang="en-US" dirty="0"/>
          </a:p>
          <a:p>
            <a:pPr marL="0" indent="0">
              <a:buNone/>
            </a:pPr>
            <a:r>
              <a:rPr lang="en-US" sz="4000" u="sng" cap="small" dirty="0"/>
              <a:t>8 Days: How We Keep It Fresh</a:t>
            </a:r>
            <a:endParaRPr lang="en-US" sz="4000" dirty="0"/>
          </a:p>
          <a:p>
            <a:pPr marL="0" indent="0">
              <a:buNone/>
            </a:pPr>
            <a:r>
              <a:rPr lang="en-US" sz="4000" dirty="0"/>
              <a:t> </a:t>
            </a:r>
          </a:p>
          <a:p>
            <a:pPr marL="0" indent="0">
              <a:buNone/>
            </a:pPr>
            <a:r>
              <a:rPr lang="en-US" sz="4000" dirty="0"/>
              <a:t> </a:t>
            </a:r>
            <a:r>
              <a:rPr lang="en-US" sz="4000" dirty="0" smtClean="0"/>
              <a:t>Coffee </a:t>
            </a:r>
            <a:r>
              <a:rPr lang="en-US" sz="4000" dirty="0"/>
              <a:t>is an exciting journey that has takes its drinker from the aromatic jungles of Colombia to the complex mountain ranges of Ethiopia.  A beautifully brewed cup of coffee begins with the origin and quality of the beans.  Here at Coffee Tree Roasters, our green coffee buyer and President, Bill </a:t>
            </a:r>
            <a:r>
              <a:rPr lang="en-US" sz="4000" dirty="0" err="1"/>
              <a:t>Swoope</a:t>
            </a:r>
            <a:r>
              <a:rPr lang="en-US" sz="4000" dirty="0"/>
              <a:t> Jr., travels globally in constant search of the highest quality coffee beans and brings them straight to coffee lover here in Pittsburgh.</a:t>
            </a:r>
          </a:p>
          <a:p>
            <a:pPr marL="0" indent="0">
              <a:buNone/>
            </a:pPr>
            <a:r>
              <a:rPr lang="en-US" sz="4000" dirty="0"/>
              <a:t> </a:t>
            </a:r>
          </a:p>
          <a:p>
            <a:pPr marL="0" indent="0">
              <a:buNone/>
            </a:pPr>
            <a:r>
              <a:rPr lang="en-US" sz="4000" dirty="0"/>
              <a:t>Roasting fresh coffee is an art we have spent many years perfecting that we are pleased to share with you every day.  People often underestimate the role roasting plays in the freshness and flavor of the coffee, but as the experts we want coffee lovers to know, it’s everything!  Roasting methods help determine the flavor of the final brewed cup of coffee, but done incorrectly it can completely burn the beans leaving them beyond brew able.  Roast Masters</a:t>
            </a:r>
          </a:p>
          <a:p>
            <a:pPr marL="0" indent="0">
              <a:buNone/>
            </a:pPr>
            <a:r>
              <a:rPr lang="en-US" sz="4000" dirty="0"/>
              <a:t> </a:t>
            </a:r>
          </a:p>
          <a:p>
            <a:pPr marL="0" indent="0">
              <a:buNone/>
            </a:pPr>
            <a:r>
              <a:rPr lang="en-US" sz="4000" dirty="0"/>
              <a:t>Image of Bill picking out coffee beans</a:t>
            </a:r>
          </a:p>
          <a:p>
            <a:pPr marL="0" indent="0">
              <a:buNone/>
            </a:pPr>
            <a:r>
              <a:rPr lang="en-US" sz="4000" dirty="0"/>
              <a:t> 				 </a:t>
            </a:r>
            <a:r>
              <a:rPr lang="en-US" sz="4000" dirty="0"/>
              <a:t>Green coffee buyers travel the world testing different coffees and working with producers to achieve the highest quality possible.</a:t>
            </a:r>
          </a:p>
          <a:p>
            <a:pPr marL="0" indent="0">
              <a:buNone/>
            </a:pPr>
            <a:r>
              <a:rPr lang="en-US" sz="4000" dirty="0"/>
              <a:t> </a:t>
            </a:r>
          </a:p>
          <a:p>
            <a:pPr marL="0" indent="0">
              <a:buNone/>
            </a:pPr>
            <a:r>
              <a:rPr lang="en-US" sz="4000" dirty="0"/>
              <a:t>  </a:t>
            </a:r>
          </a:p>
          <a:p>
            <a:pPr marL="0" indent="0">
              <a:buNone/>
            </a:pPr>
            <a:r>
              <a:rPr lang="en-US" sz="4000" dirty="0"/>
              <a:t>Image of a roast master, coffee roaster, and coffee being roasted</a:t>
            </a:r>
          </a:p>
          <a:p>
            <a:pPr marL="0" indent="0">
              <a:buNone/>
            </a:pPr>
            <a:r>
              <a:rPr lang="en-US" sz="4000" dirty="0"/>
              <a:t>Our Roast Masters unparalleled skill set and traditional hands-on roasting method generates perfectly, roasted coffee ready to come home with you.</a:t>
            </a:r>
          </a:p>
          <a:p>
            <a:pPr marL="0" indent="0">
              <a:buNone/>
            </a:pPr>
            <a:r>
              <a:rPr lang="en-US" sz="4000" dirty="0"/>
              <a:t> </a:t>
            </a:r>
          </a:p>
          <a:p>
            <a:pPr marL="0" indent="0">
              <a:buNone/>
            </a:pPr>
            <a:r>
              <a:rPr lang="en-US" sz="4000" dirty="0"/>
              <a:t>  </a:t>
            </a:r>
          </a:p>
          <a:p>
            <a:pPr marL="0" indent="0">
              <a:buNone/>
            </a:pPr>
            <a:r>
              <a:rPr lang="en-US" sz="4000" dirty="0"/>
              <a:t>Image of person buying a bag of coffee in the store.</a:t>
            </a:r>
          </a:p>
          <a:p>
            <a:pPr marL="0" indent="0">
              <a:buNone/>
            </a:pPr>
            <a:r>
              <a:rPr lang="en-US" sz="4000" dirty="0"/>
              <a:t>					 </a:t>
            </a:r>
            <a:r>
              <a:rPr lang="en-US" sz="4000" dirty="0"/>
              <a:t>After roasting, our coffee is stored in airtight containers and scooped into a bag upon purchase.  To maintain the ultimate freshness, any coffee that is not sold after 8 days of roasting, is discarded.  This is How We Keep It Fresh!</a:t>
            </a:r>
          </a:p>
          <a:p>
            <a:pPr marL="0" indent="0">
              <a:buNone/>
            </a:pPr>
            <a:r>
              <a:rPr lang="en-US" sz="4000" dirty="0"/>
              <a:t> </a:t>
            </a:r>
          </a:p>
          <a:p>
            <a:pPr marL="0" indent="0">
              <a:buNone/>
            </a:pPr>
            <a:r>
              <a:rPr lang="en-US" sz="4000" dirty="0"/>
              <a:t> </a:t>
            </a:r>
          </a:p>
          <a:p>
            <a:pPr marL="0" indent="0">
              <a:buNone/>
            </a:pPr>
            <a:r>
              <a:rPr lang="en-US" sz="4000" dirty="0"/>
              <a:t>Split Image: Left Side of The Roasters, Right Side of employee scooping and bagging the coffee.</a:t>
            </a:r>
          </a:p>
          <a:p>
            <a:pPr marL="0" indent="0">
              <a:buNone/>
            </a:pPr>
            <a:endParaRPr lang="en-US" sz="4000" dirty="0"/>
          </a:p>
        </p:txBody>
      </p:sp>
    </p:spTree>
    <p:extLst>
      <p:ext uri="{BB962C8B-B14F-4D97-AF65-F5344CB8AC3E}">
        <p14:creationId xmlns:p14="http://schemas.microsoft.com/office/powerpoint/2010/main" val="1659680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or used photos for sure</a:t>
            </a:r>
            <a:endParaRPr lang="en-US" dirty="0"/>
          </a:p>
        </p:txBody>
      </p:sp>
      <p:sp>
        <p:nvSpPr>
          <p:cNvPr id="3" name="Content Placeholder 2"/>
          <p:cNvSpPr>
            <a:spLocks noGrp="1"/>
          </p:cNvSpPr>
          <p:nvPr>
            <p:ph idx="1"/>
          </p:nvPr>
        </p:nvSpPr>
        <p:spPr/>
        <p:txBody>
          <a:bodyPr/>
          <a:lstStyle/>
          <a:p>
            <a:r>
              <a:rPr lang="en-US" dirty="0" smtClean="0"/>
              <a:t>98</a:t>
            </a:r>
          </a:p>
          <a:p>
            <a:r>
              <a:rPr lang="en-US" dirty="0" smtClean="0"/>
              <a:t>112</a:t>
            </a:r>
          </a:p>
          <a:p>
            <a:r>
              <a:rPr lang="en-US" dirty="0" smtClean="0"/>
              <a:t>113</a:t>
            </a:r>
          </a:p>
          <a:p>
            <a:r>
              <a:rPr lang="en-US" dirty="0" smtClean="0"/>
              <a:t>90</a:t>
            </a:r>
          </a:p>
          <a:p>
            <a:r>
              <a:rPr lang="en-US" dirty="0" smtClean="0"/>
              <a:t>87</a:t>
            </a:r>
          </a:p>
          <a:p>
            <a:r>
              <a:rPr lang="en-US" dirty="0">
                <a:hlinkClick r:id="rId2"/>
              </a:rPr>
              <a:t>http://</a:t>
            </a:r>
            <a:r>
              <a:rPr lang="en-US" dirty="0" smtClean="0">
                <a:hlinkClick r:id="rId2"/>
              </a:rPr>
              <a:t>www.istockphoto.com/photo/banana-and-coffee-plantation-44341764?st=716ed98</a:t>
            </a:r>
            <a:endParaRPr lang="en-US" dirty="0" smtClean="0"/>
          </a:p>
          <a:p>
            <a:endParaRPr lang="en-US" dirty="0" smtClean="0"/>
          </a:p>
          <a:p>
            <a:endParaRPr lang="en-US" dirty="0"/>
          </a:p>
        </p:txBody>
      </p:sp>
    </p:spTree>
    <p:extLst>
      <p:ext uri="{BB962C8B-B14F-4D97-AF65-F5344CB8AC3E}">
        <p14:creationId xmlns:p14="http://schemas.microsoft.com/office/powerpoint/2010/main" val="2555399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1"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13" y="4014017"/>
            <a:ext cx="4962945" cy="2005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X:\Coffee Tree\Collateral\Photos\#renamed\coffee-tree-1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374"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a:xfrm>
            <a:off x="-17206" y="7937"/>
            <a:ext cx="3279058"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cap="all" dirty="0" smtClean="0">
                <a:solidFill>
                  <a:srgbClr val="333333"/>
                </a:solidFill>
                <a:latin typeface="BentleyLight"/>
              </a:rPr>
              <a:t>S</a:t>
            </a:r>
            <a:r>
              <a:rPr lang="en-US" sz="1400" cap="all" dirty="0" smtClean="0">
                <a:solidFill>
                  <a:srgbClr val="333333"/>
                </a:solidFill>
                <a:latin typeface="BentleyLight"/>
              </a:rPr>
              <a:t>quirrel</a:t>
            </a:r>
            <a:r>
              <a:rPr lang="en-US" cap="all" dirty="0" smtClean="0">
                <a:solidFill>
                  <a:srgbClr val="333333"/>
                </a:solidFill>
                <a:latin typeface="BentleyLight"/>
              </a:rPr>
              <a:t> H</a:t>
            </a:r>
            <a:r>
              <a:rPr lang="en-US" sz="1400" cap="all" dirty="0" smtClean="0">
                <a:solidFill>
                  <a:srgbClr val="333333"/>
                </a:solidFill>
                <a:latin typeface="BentleyLight"/>
              </a:rPr>
              <a:t>ill</a:t>
            </a:r>
            <a:endParaRPr lang="en-US" sz="1100" dirty="0">
              <a:solidFill>
                <a:prstClr val="black"/>
              </a:solidFill>
            </a:endParaRPr>
          </a:p>
        </p:txBody>
      </p:sp>
      <p:sp>
        <p:nvSpPr>
          <p:cNvPr id="12" name="Pentagon 11"/>
          <p:cNvSpPr/>
          <p:nvPr/>
        </p:nvSpPr>
        <p:spPr>
          <a:xfrm>
            <a:off x="-17206" y="3505200"/>
            <a:ext cx="5198806" cy="533400"/>
          </a:xfrm>
          <a:prstGeom prst="homePlate">
            <a:avLst/>
          </a:prstGeom>
        </p:spPr>
        <p:style>
          <a:lnRef idx="1">
            <a:schemeClr val="accent3"/>
          </a:lnRef>
          <a:fillRef idx="2">
            <a:schemeClr val="accent3"/>
          </a:fillRef>
          <a:effectRef idx="1">
            <a:schemeClr val="accent3"/>
          </a:effectRef>
          <a:fontRef idx="minor">
            <a:schemeClr val="dk1"/>
          </a:fontRef>
        </p:style>
        <p:txBody>
          <a:bodyPr rtlCol="0" anchor="ctr"/>
          <a:lstStyle/>
          <a:p>
            <a:pPr lvl="0"/>
            <a:r>
              <a:rPr lang="en-US" cap="all" dirty="0" smtClean="0">
                <a:solidFill>
                  <a:srgbClr val="333333"/>
                </a:solidFill>
                <a:latin typeface="BentleyLight"/>
              </a:rPr>
              <a:t>S</a:t>
            </a:r>
            <a:r>
              <a:rPr lang="en-US" sz="1400" cap="all" dirty="0" smtClean="0">
                <a:solidFill>
                  <a:srgbClr val="333333"/>
                </a:solidFill>
                <a:latin typeface="BentleyLight"/>
              </a:rPr>
              <a:t>ocial</a:t>
            </a:r>
            <a:r>
              <a:rPr lang="en-US" cap="all" dirty="0" smtClean="0">
                <a:solidFill>
                  <a:srgbClr val="333333"/>
                </a:solidFill>
                <a:latin typeface="BentleyLight"/>
              </a:rPr>
              <a:t> m</a:t>
            </a:r>
            <a:r>
              <a:rPr lang="en-US" sz="1400" cap="all" dirty="0" smtClean="0">
                <a:solidFill>
                  <a:srgbClr val="333333"/>
                </a:solidFill>
                <a:latin typeface="BentleyLight"/>
              </a:rPr>
              <a:t>edia</a:t>
            </a:r>
            <a:endParaRPr lang="en-US" sz="800" dirty="0">
              <a:solidFill>
                <a:prstClr val="black"/>
              </a:solidFill>
            </a:endParaRPr>
          </a:p>
        </p:txBody>
      </p:sp>
      <p:pic>
        <p:nvPicPr>
          <p:cNvPr id="513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581399"/>
            <a:ext cx="4274574" cy="2438399"/>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513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6019799"/>
            <a:ext cx="3047999" cy="266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05047"/>
            <a:ext cx="6096000" cy="2681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6" name="Picture 16" descr="http://www.sergeantpepperonis.com/wp-content/uploads/2015/06/Google-Review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0320" y="3505200"/>
            <a:ext cx="473478" cy="577643"/>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troonfc.com/media/1030/1-facebook-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38002" y="3454808"/>
            <a:ext cx="647700" cy="64770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0" descr="http://www.iconarchive.com/download/i97616/sicons/basic-round-social/yelp.ic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2" descr="http://www.iconarchive.com/download/i97616/sicons/basic-round-social/yelp.ic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4" descr="http://www.iconarchive.com/download/i97616/sicons/basic-round-social/yelp.ic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6" descr="http://www.chem-dry.net/allamerican.nj/about/yelp.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8" descr="http://www.chem-dry.net/allamerican.nj/about/yelp.p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30" descr="http://www.chem-dry.net/allamerican.nj/about/yelp.p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32" descr="http://www.chem-dry.net/allamerican.nj/about/yelp.p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53" name="Picture 3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38605" y="3491199"/>
            <a:ext cx="532515" cy="52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354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Options for Facebook share coffee</a:t>
            </a:r>
            <a:endParaRPr lang="en-US" dirty="0"/>
          </a:p>
        </p:txBody>
      </p:sp>
      <p:sp>
        <p:nvSpPr>
          <p:cNvPr id="4" name="AutoShape 2" descr="Image result for facebook coff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https://techsavvylender.files.wordpress.com/2011/03/facebook_coff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9284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sojo.net/sites/default/files/blog/shutterstock_1743349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4762500" cy="3248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http://heavenly-cup.com/images/faceboo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988" y="3581400"/>
            <a:ext cx="1986843"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444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1172</TotalTime>
  <Words>144</Words>
  <Application>Microsoft Office PowerPoint</Application>
  <PresentationFormat>On-screen Show (4:3)</PresentationFormat>
  <Paragraphs>59</Paragraphs>
  <Slides>10</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Office Theme</vt:lpstr>
      <vt:lpstr>Adobe Acrobat Document</vt:lpstr>
      <vt:lpstr>Website Menu</vt:lpstr>
      <vt:lpstr>PowerPoint Presentation</vt:lpstr>
      <vt:lpstr>PowerPoint Presentation</vt:lpstr>
      <vt:lpstr>PowerPoint Presentation</vt:lpstr>
      <vt:lpstr>Menu Items that should be listed.  It needs to look like a board on the wall. You can see images in the footage. </vt:lpstr>
      <vt:lpstr>PowerPoint Presentation</vt:lpstr>
      <vt:lpstr>Good or used photos for sure</vt:lpstr>
      <vt:lpstr>PowerPoint Presentation</vt:lpstr>
      <vt:lpstr>Options for Facebook share coffee</vt:lpstr>
      <vt:lpstr>Footer</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13</cp:revision>
  <dcterms:created xsi:type="dcterms:W3CDTF">2015-07-28T20:47:24Z</dcterms:created>
  <dcterms:modified xsi:type="dcterms:W3CDTF">2015-07-29T18:01:42Z</dcterms:modified>
</cp:coreProperties>
</file>